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2"/>
  </p:sldMasterIdLst>
  <p:notesMasterIdLst>
    <p:notesMasterId r:id="rId2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2192000" cy="6858000"/>
  <p:notesSz cx="6858000" cy="9144000"/>
  <p:embeddedFontLst>
    <p:embeddedFont>
      <p:font typeface="Play" panose="020B0604020202020204" charset="0"/>
      <p:regular r:id="rId21"/>
      <p:bold r:id="rId22"/>
    </p:embeddedFont>
    <p:embeddedFont>
      <p:font typeface="Quattrocento Sans" panose="020B0502050000020003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9" roundtripDataSignature="AMtx7mjfYz5gi5nnQxA6Z6SedSxZugxX/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6.fntdata"/><Relationship Id="rId3" Type="http://schemas.openxmlformats.org/officeDocument/2006/relationships/slide" Target="slides/slide1.xml"/><Relationship Id="rId21" Type="http://schemas.openxmlformats.org/officeDocument/2006/relationships/font" Target="fonts/font1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29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5b93b152ab_0_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35b93b152ab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5b93b152ab_0_2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g35b93b152ab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b93b152ab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g35b93b152a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b93b152ab_1_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g35b93b152ab_1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b93b152ab_1_1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35b93b152ab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b93b152ab_0_27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g35b93b152ab_0_27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3" name="Google Shape;93;g35b93b152ab_0_27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g35b93b152ab_0_27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g35b93b152ab_0_27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b93b152ab_0_27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g35b93b152ab_0_27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g35b93b152ab_0_2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g35b93b152ab_0_2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g35b93b152ab_0_2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b93b152ab_0_28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g35b93b152ab_0_28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g35b93b152ab_0_28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g35b93b152ab_0_28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g35b93b152ab_0_28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b93b152ab_0_29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g35b93b152ab_0_29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1" name="Google Shape;111;g35b93b152ab_0_29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g35b93b152ab_0_29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g35b93b152ab_0_29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g35b93b152ab_0_29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b93b152ab_0_29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g35b93b152ab_0_29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8" name="Google Shape;118;g35b93b152ab_0_29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35b93b152ab_0_29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0" name="Google Shape;120;g35b93b152ab_0_29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g35b93b152ab_0_29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g35b93b152ab_0_29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g35b93b152ab_0_29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b93b152ab_0_30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35b93b152ab_0_30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35b93b152ab_0_30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g35b93b152ab_0_30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5b93b152ab_0_3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g35b93b152ab_0_3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35b93b152ab_0_3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5b93b152ab_0_3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g35b93b152ab_0_3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36" name="Google Shape;136;g35b93b152ab_0_3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7" name="Google Shape;137;g35b93b152ab_0_3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g35b93b152ab_0_3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35b93b152ab_0_3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b93b152ab_0_3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g35b93b152ab_0_3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g35b93b152ab_0_3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4" name="Google Shape;144;g35b93b152ab_0_3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g35b93b152ab_0_3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g35b93b152ab_0_3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5b93b152ab_0_3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35b93b152ab_0_330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g35b93b152ab_0_3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g35b93b152ab_0_3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35b93b152ab_0_3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b93b152ab_0_336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g35b93b152ab_0_336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g35b93b152ab_0_3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35b93b152ab_0_3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35b93b152ab_0_3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3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3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3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3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sz="4400" b="0" i="0" u="none" strike="noStrike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b93b152ab_0_2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sz="4400" b="0" i="0" u="none" strike="noStrike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6" name="Google Shape;86;g35b93b152ab_0_2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Google Shape;87;g35b93b152ab_0_26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g35b93b152ab_0_26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g35b93b152ab_0_2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5b93b152ab_0_84"/>
          <p:cNvSpPr/>
          <p:nvPr/>
        </p:nvSpPr>
        <p:spPr>
          <a:xfrm>
            <a:off x="0" y="0"/>
            <a:ext cx="12192000" cy="6857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g35b93b152ab_0_84"/>
          <p:cNvSpPr/>
          <p:nvPr/>
        </p:nvSpPr>
        <p:spPr>
          <a:xfrm>
            <a:off x="0" y="1"/>
            <a:ext cx="12192000" cy="518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g35b93b152ab_0_84"/>
          <p:cNvSpPr/>
          <p:nvPr/>
        </p:nvSpPr>
        <p:spPr>
          <a:xfrm>
            <a:off x="596464" y="551961"/>
            <a:ext cx="10999200" cy="5400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dist="127000" dir="5400000" algn="t" rotWithShape="0">
              <a:srgbClr val="000000">
                <a:alpha val="1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g35b93b152ab_0_84"/>
          <p:cNvSpPr txBox="1"/>
          <p:nvPr/>
        </p:nvSpPr>
        <p:spPr>
          <a:xfrm>
            <a:off x="1524000" y="1248587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Play"/>
              <a:buNone/>
            </a:pPr>
            <a:r>
              <a:rPr lang="en-US" sz="5400" i="1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Հրթիռների հետագծի կանխատեսում</a:t>
            </a:r>
            <a:endParaRPr sz="5400" b="1" i="1" u="none" strike="noStrike" cap="none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67" name="Google Shape;167;g35b93b152ab_0_84"/>
          <p:cNvSpPr txBox="1"/>
          <p:nvPr/>
        </p:nvSpPr>
        <p:spPr>
          <a:xfrm>
            <a:off x="1524000" y="3820338"/>
            <a:ext cx="9144000" cy="15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Արթուր Բերբերյան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ՄՄԹ</a:t>
            </a:r>
            <a:r>
              <a:rPr lang="en-US" sz="2400">
                <a:solidFill>
                  <a:schemeClr val="dk1"/>
                </a:solidFill>
              </a:rPr>
              <a:t>4</a:t>
            </a: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40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Թեզի ղեկավարը՝ Մաչկալյան Գրիգոր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8" name="Google Shape;168;g35b93b152ab_0_84"/>
          <p:cNvCxnSpPr/>
          <p:nvPr/>
        </p:nvCxnSpPr>
        <p:spPr>
          <a:xfrm rot="10800000">
            <a:off x="596596" y="6329769"/>
            <a:ext cx="11000100" cy="0"/>
          </a:xfrm>
          <a:prstGeom prst="straightConnector1">
            <a:avLst/>
          </a:prstGeom>
          <a:noFill/>
          <a:ln w="152400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7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9" name="Google Shape;269;p17"/>
          <p:cNvPicPr preferRelativeResize="0"/>
          <p:nvPr/>
        </p:nvPicPr>
        <p:blipFill rotWithShape="1">
          <a:blip r:embed="rId3">
            <a:alphaModFix/>
          </a:blip>
          <a:srcRect t="8956" b="27"/>
          <a:stretch/>
        </p:blipFill>
        <p:spPr>
          <a:xfrm>
            <a:off x="25" y="0"/>
            <a:ext cx="12191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8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5" name="Google Shape;275;p18"/>
          <p:cNvPicPr preferRelativeResize="0"/>
          <p:nvPr/>
        </p:nvPicPr>
        <p:blipFill rotWithShape="1">
          <a:blip r:embed="rId3">
            <a:alphaModFix/>
          </a:blip>
          <a:srcRect t="8491"/>
          <a:stretch/>
        </p:blipFill>
        <p:spPr>
          <a:xfrm>
            <a:off x="25" y="0"/>
            <a:ext cx="12191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9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1" name="Google Shape;281;p19"/>
          <p:cNvPicPr preferRelativeResize="0"/>
          <p:nvPr/>
        </p:nvPicPr>
        <p:blipFill rotWithShape="1">
          <a:blip r:embed="rId3">
            <a:alphaModFix/>
          </a:blip>
          <a:srcRect t="9204" b="18"/>
          <a:stretch/>
        </p:blipFill>
        <p:spPr>
          <a:xfrm>
            <a:off x="25" y="0"/>
            <a:ext cx="12191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0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7" name="Google Shape;287;p20"/>
          <p:cNvPicPr preferRelativeResize="0"/>
          <p:nvPr/>
        </p:nvPicPr>
        <p:blipFill rotWithShape="1">
          <a:blip r:embed="rId3">
            <a:alphaModFix/>
          </a:blip>
          <a:srcRect t="8734"/>
          <a:stretch/>
        </p:blipFill>
        <p:spPr>
          <a:xfrm>
            <a:off x="25" y="0"/>
            <a:ext cx="12191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1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3" name="Google Shape;293;p21"/>
          <p:cNvPicPr preferRelativeResize="0"/>
          <p:nvPr/>
        </p:nvPicPr>
        <p:blipFill rotWithShape="1">
          <a:blip r:embed="rId3">
            <a:alphaModFix/>
          </a:blip>
          <a:srcRect t="8956" b="27"/>
          <a:stretch/>
        </p:blipFill>
        <p:spPr>
          <a:xfrm>
            <a:off x="25" y="0"/>
            <a:ext cx="12191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2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9" name="Google Shape;299;p22" descr="Изображение выглядит как карта, текст, атлас,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 t="9204" b="18"/>
          <a:stretch/>
        </p:blipFill>
        <p:spPr>
          <a:xfrm>
            <a:off x="25" y="0"/>
            <a:ext cx="12191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3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5" name="Google Shape;305;p23"/>
          <p:cNvPicPr preferRelativeResize="0"/>
          <p:nvPr/>
        </p:nvPicPr>
        <p:blipFill rotWithShape="1">
          <a:blip r:embed="rId3">
            <a:alphaModFix/>
          </a:blip>
          <a:srcRect t="9469"/>
          <a:stretch/>
        </p:blipFill>
        <p:spPr>
          <a:xfrm>
            <a:off x="13" y="0"/>
            <a:ext cx="12191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5b93b152ab_0_26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2688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g35b93b152ab_0_261"/>
          <p:cNvSpPr/>
          <p:nvPr/>
        </p:nvSpPr>
        <p:spPr>
          <a:xfrm>
            <a:off x="477012" y="480060"/>
            <a:ext cx="11238000" cy="589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g35b93b152ab_0_261"/>
          <p:cNvSpPr txBox="1"/>
          <p:nvPr/>
        </p:nvSpPr>
        <p:spPr>
          <a:xfrm>
            <a:off x="1524" y="2921168"/>
            <a:ext cx="121905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Շնորհակալություն</a:t>
            </a:r>
            <a:endParaRPr sz="6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5b93b152ab_1_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2688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g35b93b152ab_1_0"/>
          <p:cNvSpPr/>
          <p:nvPr/>
        </p:nvSpPr>
        <p:spPr>
          <a:xfrm>
            <a:off x="477012" y="480060"/>
            <a:ext cx="11238000" cy="589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" name="Google Shape;175;g35b93b152ab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12192000" cy="6857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5b93b152ab_1_8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g35b93b152ab_1_81"/>
          <p:cNvSpPr/>
          <p:nvPr/>
        </p:nvSpPr>
        <p:spPr>
          <a:xfrm flipH="1">
            <a:off x="0" y="0"/>
            <a:ext cx="12192000" cy="2169900"/>
          </a:xfrm>
          <a:prstGeom prst="rect">
            <a:avLst/>
          </a:prstGeom>
          <a:gradFill>
            <a:gsLst>
              <a:gs pos="0">
                <a:srgbClr val="000000">
                  <a:alpha val="95686"/>
                </a:srgbClr>
              </a:gs>
              <a:gs pos="100000">
                <a:srgbClr val="0F4861"/>
              </a:gs>
            </a:gsLst>
            <a:lin ang="19800047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g35b93b152ab_1_81"/>
          <p:cNvSpPr/>
          <p:nvPr/>
        </p:nvSpPr>
        <p:spPr>
          <a:xfrm flipH="1">
            <a:off x="8082930" y="0"/>
            <a:ext cx="4097100" cy="2170800"/>
          </a:xfrm>
          <a:prstGeom prst="rect">
            <a:avLst/>
          </a:prstGeom>
          <a:gradFill>
            <a:gsLst>
              <a:gs pos="0">
                <a:srgbClr val="0A3041">
                  <a:alpha val="67843"/>
                </a:srgbClr>
              </a:gs>
              <a:gs pos="19000">
                <a:srgbClr val="0A3041">
                  <a:alpha val="67843"/>
                </a:srgbClr>
              </a:gs>
              <a:gs pos="100000">
                <a:srgbClr val="156082">
                  <a:alpha val="47843"/>
                </a:srgbClr>
              </a:gs>
            </a:gsLst>
            <a:lin ang="1920016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g35b93b152ab_1_81"/>
          <p:cNvSpPr/>
          <p:nvPr/>
        </p:nvSpPr>
        <p:spPr>
          <a:xfrm rot="-5400000" flipH="1">
            <a:off x="5010601" y="-5009997"/>
            <a:ext cx="2170800" cy="12192000"/>
          </a:xfrm>
          <a:prstGeom prst="rect">
            <a:avLst/>
          </a:prstGeom>
          <a:gradFill>
            <a:gsLst>
              <a:gs pos="0">
                <a:srgbClr val="0F4861">
                  <a:alpha val="15686"/>
                </a:srgbClr>
              </a:gs>
              <a:gs pos="23000">
                <a:srgbClr val="0F4861">
                  <a:alpha val="15686"/>
                </a:srgbClr>
              </a:gs>
              <a:gs pos="99000">
                <a:srgbClr val="000000">
                  <a:alpha val="44705"/>
                </a:srgbClr>
              </a:gs>
              <a:gs pos="100000">
                <a:srgbClr val="000000">
                  <a:alpha val="44705"/>
                </a:srgbClr>
              </a:gs>
            </a:gsLst>
            <a:lin ang="21000163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g35b93b152ab_1_81"/>
          <p:cNvSpPr txBox="1"/>
          <p:nvPr/>
        </p:nvSpPr>
        <p:spPr>
          <a:xfrm>
            <a:off x="1383564" y="348865"/>
            <a:ext cx="97182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1. Խնդրի հայտարարություն:</a:t>
            </a:r>
            <a:endParaRPr/>
          </a:p>
        </p:txBody>
      </p:sp>
      <p:sp>
        <p:nvSpPr>
          <p:cNvPr id="185" name="Google Shape;185;g35b93b152ab_1_81"/>
          <p:cNvSpPr/>
          <p:nvPr/>
        </p:nvSpPr>
        <p:spPr>
          <a:xfrm>
            <a:off x="-99" y="2449550"/>
            <a:ext cx="12192000" cy="4408500"/>
          </a:xfrm>
          <a:prstGeom prst="roundRect">
            <a:avLst>
              <a:gd name="adj" fmla="val 16667"/>
            </a:avLst>
          </a:prstGeom>
          <a:solidFill>
            <a:srgbClr val="126082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lt1"/>
                </a:solidFill>
              </a:rPr>
              <a:t>Ժամանակակից աշխարհում հրթիռային տեխնոլոգիաները մեծ նշանակություն ունեն թե՛ ռազմական, թե՛ քաղաքացիական ոլորտներում։ Հրթիռի ճշգրիտ հետագծի կանխատեսումը թույլ է տալիս բարելավել նրա կառավարման համակարգերը, բարձրացնել թիրախին հասնելու հավանականությունը և ապահովել թռիչքի անվտանգությունն ու արդյունավետությունը։ Հատկապես կարևոր է նման կանխատեսումները իրականացնել իրական ժամանակում, հաշվի առնելով մթնոլորտային պայմանները, քամու ուժգնությունը, մեկնարկի անկյունը եւ այլ արտաքին գործոններ։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5b93b152ab_1_19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35b93b152ab_1_190"/>
          <p:cNvSpPr/>
          <p:nvPr/>
        </p:nvSpPr>
        <p:spPr>
          <a:xfrm flipH="1">
            <a:off x="0" y="0"/>
            <a:ext cx="12192000" cy="1925400"/>
          </a:xfrm>
          <a:prstGeom prst="rect">
            <a:avLst/>
          </a:prstGeom>
          <a:gradFill>
            <a:gsLst>
              <a:gs pos="0">
                <a:srgbClr val="000000">
                  <a:alpha val="95686"/>
                </a:srgbClr>
              </a:gs>
              <a:gs pos="100000">
                <a:srgbClr val="0F4861"/>
              </a:gs>
            </a:gsLst>
            <a:lin ang="19800047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g35b93b152ab_1_190"/>
          <p:cNvSpPr/>
          <p:nvPr/>
        </p:nvSpPr>
        <p:spPr>
          <a:xfrm rot="-5400000" flipH="1">
            <a:off x="5266050" y="-5265450"/>
            <a:ext cx="1659900" cy="12192000"/>
          </a:xfrm>
          <a:prstGeom prst="rect">
            <a:avLst/>
          </a:prstGeom>
          <a:gradFill>
            <a:gsLst>
              <a:gs pos="0">
                <a:srgbClr val="0F4861">
                  <a:alpha val="15686"/>
                </a:srgbClr>
              </a:gs>
              <a:gs pos="23000">
                <a:srgbClr val="0F4861">
                  <a:alpha val="15686"/>
                </a:srgbClr>
              </a:gs>
              <a:gs pos="99000">
                <a:srgbClr val="000000">
                  <a:alpha val="44705"/>
                </a:srgbClr>
              </a:gs>
              <a:gs pos="100000">
                <a:srgbClr val="000000">
                  <a:alpha val="44705"/>
                </a:srgbClr>
              </a:gs>
            </a:gsLst>
            <a:lin ang="21000163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g35b93b152ab_1_190"/>
          <p:cNvSpPr txBox="1"/>
          <p:nvPr/>
        </p:nvSpPr>
        <p:spPr>
          <a:xfrm>
            <a:off x="1383575" y="348874"/>
            <a:ext cx="9718200" cy="13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40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2. Նպատակը և հիմնական խնդիրները:</a:t>
            </a:r>
            <a:endParaRPr/>
          </a:p>
        </p:txBody>
      </p:sp>
      <p:sp>
        <p:nvSpPr>
          <p:cNvPr id="194" name="Google Shape;194;g35b93b152ab_1_190"/>
          <p:cNvSpPr/>
          <p:nvPr/>
        </p:nvSpPr>
        <p:spPr>
          <a:xfrm>
            <a:off x="-100" y="1925400"/>
            <a:ext cx="12192000" cy="4932600"/>
          </a:xfrm>
          <a:prstGeom prst="roundRect">
            <a:avLst>
              <a:gd name="adj" fmla="val 16667"/>
            </a:avLst>
          </a:prstGeom>
          <a:solidFill>
            <a:srgbClr val="126082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lt1"/>
                </a:solidFill>
              </a:rPr>
              <a:t>Աշխատանքի նպատակը հրթիռի հետագծի կանխատեսման համար մաթեմատիկական մոդելի եւ հաշվողական ալգորիթմի մշակումն է, որը կկարողանա հաշվի առնել տարբեր արտաքին և ներքին գործոններ։</a:t>
            </a:r>
            <a:br>
              <a:rPr lang="en-US" sz="2200">
                <a:solidFill>
                  <a:schemeClr val="lt1"/>
                </a:solidFill>
              </a:rPr>
            </a:br>
            <a:br>
              <a:rPr lang="en-US" sz="2200">
                <a:solidFill>
                  <a:schemeClr val="lt1"/>
                </a:solidFill>
              </a:rPr>
            </a:br>
            <a:r>
              <a:rPr lang="en-US" sz="2200">
                <a:solidFill>
                  <a:schemeClr val="lt1"/>
                </a:solidFill>
              </a:rPr>
              <a:t>• Հրթիռի շարժման դինամիկայի մաթեմատիկական մոդելավորման հիմունքների ուսումնասիրություն՝ ներառյալ մթնոլորտային միջավայրի ազդեցությունները։</a:t>
            </a:r>
            <a:endParaRPr sz="22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lt1"/>
                </a:solidFill>
              </a:rPr>
              <a:t>• Բազային դիֆերենցիալ հավասարումների ձևակերպում և դրանց թվային լուծման մեթոդների ընտրություն։</a:t>
            </a:r>
            <a:endParaRPr sz="22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lt1"/>
                </a:solidFill>
              </a:rPr>
              <a:t>• Հետևողական մոդելների և ալգորիթմների մշակում՝ թռիչքի տարբեր փուլերում ճշգրիտ հետագիծ կանխատեսելու նպատակով։</a:t>
            </a:r>
            <a:endParaRPr sz="22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lt1"/>
                </a:solidFill>
              </a:rPr>
              <a:t>• Արդյունքների վերլուծություն և սխալների գնահատում տարբեր նախնական պայմաններում։</a:t>
            </a:r>
            <a:endParaRPr sz="22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lt1"/>
                </a:solidFill>
              </a:rPr>
              <a:t>• Մոդելավորման համակարգի ծրագրային իրականացում՝ հնարավոր իրական ժամանակում օգտագործման համար։</a:t>
            </a:r>
            <a:endParaRPr sz="220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2688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12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1" name="Google Shape;201;p12"/>
          <p:cNvGrpSpPr/>
          <p:nvPr/>
        </p:nvGrpSpPr>
        <p:grpSpPr>
          <a:xfrm>
            <a:off x="1580787" y="1253225"/>
            <a:ext cx="9041996" cy="4351548"/>
            <a:chOff x="742587" y="497"/>
            <a:chExt cx="9041996" cy="4351548"/>
          </a:xfrm>
        </p:grpSpPr>
        <p:sp>
          <p:nvSpPr>
            <p:cNvPr id="202" name="Google Shape;202;p12"/>
            <p:cNvSpPr/>
            <p:nvPr/>
          </p:nvSpPr>
          <p:spPr>
            <a:xfrm>
              <a:off x="2666251" y="532416"/>
              <a:ext cx="412256" cy="9144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w="12700" cap="flat" cmpd="sng">
              <a:solidFill>
                <a:srgbClr val="126082"/>
              </a:solidFill>
              <a:prstDash val="solid"/>
              <a:miter lim="800000"/>
              <a:headEnd type="none" w="sm" len="sm"/>
              <a:tailEnd type="stealth" w="med" len="med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 txBox="1"/>
            <p:nvPr/>
          </p:nvSpPr>
          <p:spPr>
            <a:xfrm>
              <a:off x="2861308" y="575922"/>
              <a:ext cx="22142" cy="44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700" tIns="0" rIns="1270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"/>
                <a:buFont typeface="Arial"/>
                <a:buNone/>
              </a:pPr>
              <a:endParaRPr sz="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742587" y="497"/>
              <a:ext cx="1925463" cy="1155278"/>
            </a:xfrm>
            <a:prstGeom prst="rect">
              <a:avLst/>
            </a:prstGeom>
            <a:solidFill>
              <a:srgbClr val="126082"/>
            </a:solidFill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 txBox="1"/>
            <p:nvPr/>
          </p:nvSpPr>
          <p:spPr>
            <a:xfrm>
              <a:off x="742587" y="497"/>
              <a:ext cx="1925463" cy="11552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4325" tIns="99025" rIns="94325" bIns="99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Arial"/>
                <a:buNone/>
              </a:pPr>
              <a:r>
                <a:rPr lang="en-US"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NPUA</a:t>
              </a: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5034571" y="532416"/>
              <a:ext cx="412256" cy="9144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w="12700" cap="flat" cmpd="sng">
              <a:solidFill>
                <a:srgbClr val="126082"/>
              </a:solidFill>
              <a:prstDash val="solid"/>
              <a:miter lim="800000"/>
              <a:headEnd type="none" w="sm" len="sm"/>
              <a:tailEnd type="stealth" w="med" len="med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 txBox="1"/>
            <p:nvPr/>
          </p:nvSpPr>
          <p:spPr>
            <a:xfrm>
              <a:off x="5229628" y="575922"/>
              <a:ext cx="22142" cy="44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700" tIns="0" rIns="1270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"/>
                <a:buFont typeface="Arial"/>
                <a:buNone/>
              </a:pPr>
              <a:endParaRPr sz="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3110907" y="497"/>
              <a:ext cx="1925463" cy="1155278"/>
            </a:xfrm>
            <a:prstGeom prst="rect">
              <a:avLst/>
            </a:prstGeom>
            <a:solidFill>
              <a:srgbClr val="126082"/>
            </a:solidFill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2"/>
            <p:cNvSpPr txBox="1"/>
            <p:nvPr/>
          </p:nvSpPr>
          <p:spPr>
            <a:xfrm>
              <a:off x="3110907" y="497"/>
              <a:ext cx="1925463" cy="11552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4325" tIns="99025" rIns="94325" bIns="99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Arial"/>
                <a:buNone/>
              </a:pPr>
              <a:r>
                <a:rPr lang="en-US"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Poplavok Park</a:t>
              </a:r>
              <a:endParaRPr/>
            </a:p>
          </p:txBody>
        </p:sp>
        <p:sp>
          <p:nvSpPr>
            <p:cNvPr id="210" name="Google Shape;210;p12"/>
            <p:cNvSpPr/>
            <p:nvPr/>
          </p:nvSpPr>
          <p:spPr>
            <a:xfrm>
              <a:off x="7402892" y="532416"/>
              <a:ext cx="423828" cy="9144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w="12700" cap="flat" cmpd="sng">
              <a:solidFill>
                <a:srgbClr val="126082"/>
              </a:solidFill>
              <a:prstDash val="solid"/>
              <a:miter lim="800000"/>
              <a:headEnd type="none" w="sm" len="sm"/>
              <a:tailEnd type="stealth" w="med" len="med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2"/>
            <p:cNvSpPr txBox="1"/>
            <p:nvPr/>
          </p:nvSpPr>
          <p:spPr>
            <a:xfrm>
              <a:off x="7603445" y="575922"/>
              <a:ext cx="22721" cy="44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700" tIns="0" rIns="1270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"/>
                <a:buFont typeface="Arial"/>
                <a:buNone/>
              </a:pPr>
              <a:endParaRPr sz="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12"/>
            <p:cNvSpPr/>
            <p:nvPr/>
          </p:nvSpPr>
          <p:spPr>
            <a:xfrm>
              <a:off x="5479228" y="497"/>
              <a:ext cx="1925463" cy="1155278"/>
            </a:xfrm>
            <a:prstGeom prst="rect">
              <a:avLst/>
            </a:prstGeom>
            <a:solidFill>
              <a:srgbClr val="126082"/>
            </a:solidFill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2"/>
            <p:cNvSpPr txBox="1"/>
            <p:nvPr/>
          </p:nvSpPr>
          <p:spPr>
            <a:xfrm>
              <a:off x="5479228" y="497"/>
              <a:ext cx="1925463" cy="11552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4325" tIns="99025" rIns="94325" bIns="99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Arial"/>
                <a:buNone/>
              </a:pPr>
              <a:r>
                <a:rPr lang="en-US"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Cascade</a:t>
              </a:r>
              <a:endParaRPr/>
            </a:p>
          </p:txBody>
        </p:sp>
        <p:sp>
          <p:nvSpPr>
            <p:cNvPr id="214" name="Google Shape;214;p12"/>
            <p:cNvSpPr/>
            <p:nvPr/>
          </p:nvSpPr>
          <p:spPr>
            <a:xfrm>
              <a:off x="1705319" y="1153976"/>
              <a:ext cx="7116533" cy="41225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120000" y="64977"/>
                  </a:lnTo>
                  <a:lnTo>
                    <a:pt x="0" y="64977"/>
                  </a:lnTo>
                  <a:lnTo>
                    <a:pt x="0" y="120000"/>
                  </a:lnTo>
                </a:path>
              </a:pathLst>
            </a:custGeom>
            <a:noFill/>
            <a:ln w="12700" cap="flat" cmpd="sng">
              <a:solidFill>
                <a:srgbClr val="126082"/>
              </a:solidFill>
              <a:prstDash val="solid"/>
              <a:miter lim="800000"/>
              <a:headEnd type="none" w="sm" len="sm"/>
              <a:tailEnd type="stealth" w="med" len="med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2"/>
            <p:cNvSpPr txBox="1"/>
            <p:nvPr/>
          </p:nvSpPr>
          <p:spPr>
            <a:xfrm>
              <a:off x="5085328" y="1357890"/>
              <a:ext cx="356514" cy="44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700" tIns="0" rIns="1270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"/>
                <a:buFont typeface="Arial"/>
                <a:buNone/>
              </a:pPr>
              <a:endParaRPr sz="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12"/>
            <p:cNvSpPr/>
            <p:nvPr/>
          </p:nvSpPr>
          <p:spPr>
            <a:xfrm>
              <a:off x="7859120" y="497"/>
              <a:ext cx="1925463" cy="1155278"/>
            </a:xfrm>
            <a:prstGeom prst="rect">
              <a:avLst/>
            </a:prstGeom>
            <a:solidFill>
              <a:srgbClr val="126082"/>
            </a:solidFill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2"/>
            <p:cNvSpPr txBox="1"/>
            <p:nvPr/>
          </p:nvSpPr>
          <p:spPr>
            <a:xfrm>
              <a:off x="7859120" y="497"/>
              <a:ext cx="1925463" cy="11552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4325" tIns="99025" rIns="94325" bIns="99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Arial"/>
                <a:buNone/>
              </a:pPr>
              <a:r>
                <a:rPr lang="en-US" sz="3000" b="0" i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BSU</a:t>
              </a:r>
              <a:r>
                <a:rPr lang="en-US"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/>
            </a:p>
          </p:txBody>
        </p:sp>
        <p:sp>
          <p:nvSpPr>
            <p:cNvPr id="218" name="Google Shape;218;p12"/>
            <p:cNvSpPr/>
            <p:nvPr/>
          </p:nvSpPr>
          <p:spPr>
            <a:xfrm>
              <a:off x="2666251" y="2130552"/>
              <a:ext cx="412256" cy="9144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w="12700" cap="flat" cmpd="sng">
              <a:solidFill>
                <a:srgbClr val="126082"/>
              </a:solidFill>
              <a:prstDash val="solid"/>
              <a:miter lim="800000"/>
              <a:headEnd type="none" w="sm" len="sm"/>
              <a:tailEnd type="stealth" w="med" len="med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2"/>
            <p:cNvSpPr txBox="1"/>
            <p:nvPr/>
          </p:nvSpPr>
          <p:spPr>
            <a:xfrm>
              <a:off x="2861308" y="2174057"/>
              <a:ext cx="22142" cy="44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700" tIns="0" rIns="1270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"/>
                <a:buFont typeface="Arial"/>
                <a:buNone/>
              </a:pPr>
              <a:endParaRPr sz="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12"/>
            <p:cNvSpPr/>
            <p:nvPr/>
          </p:nvSpPr>
          <p:spPr>
            <a:xfrm>
              <a:off x="742587" y="1598632"/>
              <a:ext cx="1925463" cy="1155278"/>
            </a:xfrm>
            <a:prstGeom prst="rect">
              <a:avLst/>
            </a:prstGeom>
            <a:solidFill>
              <a:srgbClr val="126082"/>
            </a:solidFill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2"/>
            <p:cNvSpPr txBox="1"/>
            <p:nvPr/>
          </p:nvSpPr>
          <p:spPr>
            <a:xfrm>
              <a:off x="742587" y="1598632"/>
              <a:ext cx="1925463" cy="11552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4325" tIns="99025" rIns="94325" bIns="99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Arial"/>
                <a:buNone/>
              </a:pPr>
              <a:r>
                <a:rPr lang="en-US"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Opera</a:t>
              </a: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5034571" y="2130552"/>
              <a:ext cx="412256" cy="9144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w="12700" cap="flat" cmpd="sng">
              <a:solidFill>
                <a:srgbClr val="126082"/>
              </a:solidFill>
              <a:prstDash val="solid"/>
              <a:miter lim="800000"/>
              <a:headEnd type="none" w="sm" len="sm"/>
              <a:tailEnd type="stealth" w="med" len="med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 txBox="1"/>
            <p:nvPr/>
          </p:nvSpPr>
          <p:spPr>
            <a:xfrm>
              <a:off x="5229628" y="2174057"/>
              <a:ext cx="22142" cy="44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700" tIns="0" rIns="1270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"/>
                <a:buFont typeface="Arial"/>
                <a:buNone/>
              </a:pPr>
              <a:endParaRPr sz="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3110907" y="1598632"/>
              <a:ext cx="1925463" cy="1155278"/>
            </a:xfrm>
            <a:prstGeom prst="rect">
              <a:avLst/>
            </a:prstGeom>
            <a:solidFill>
              <a:srgbClr val="126082"/>
            </a:solidFill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 txBox="1"/>
            <p:nvPr/>
          </p:nvSpPr>
          <p:spPr>
            <a:xfrm>
              <a:off x="3110907" y="1598632"/>
              <a:ext cx="1925463" cy="11552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4325" tIns="99025" rIns="94325" bIns="99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Arial"/>
                <a:buNone/>
              </a:pPr>
              <a:r>
                <a:rPr lang="en-US"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Surb Anna Church </a:t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7402892" y="2130552"/>
              <a:ext cx="412256" cy="9144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w="12700" cap="flat" cmpd="sng">
              <a:solidFill>
                <a:srgbClr val="126082"/>
              </a:solidFill>
              <a:prstDash val="solid"/>
              <a:miter lim="800000"/>
              <a:headEnd type="none" w="sm" len="sm"/>
              <a:tailEnd type="stealth" w="med" len="med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 txBox="1"/>
            <p:nvPr/>
          </p:nvSpPr>
          <p:spPr>
            <a:xfrm>
              <a:off x="7597949" y="2174057"/>
              <a:ext cx="22142" cy="44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700" tIns="0" rIns="1270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"/>
                <a:buFont typeface="Arial"/>
                <a:buNone/>
              </a:pPr>
              <a:endParaRPr sz="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479228" y="1598632"/>
              <a:ext cx="1925463" cy="1155278"/>
            </a:xfrm>
            <a:prstGeom prst="rect">
              <a:avLst/>
            </a:prstGeom>
            <a:solidFill>
              <a:srgbClr val="126082"/>
            </a:solidFill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 txBox="1"/>
            <p:nvPr/>
          </p:nvSpPr>
          <p:spPr>
            <a:xfrm>
              <a:off x="5479228" y="1598632"/>
              <a:ext cx="1925463" cy="11552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4325" tIns="99025" rIns="94325" bIns="99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Arial"/>
                <a:buNone/>
              </a:pPr>
              <a:r>
                <a:rPr lang="en-US"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Loft </a:t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1705319" y="2752111"/>
              <a:ext cx="7104961" cy="41225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120000" y="64977"/>
                  </a:lnTo>
                  <a:lnTo>
                    <a:pt x="0" y="64977"/>
                  </a:lnTo>
                  <a:lnTo>
                    <a:pt x="0" y="120000"/>
                  </a:lnTo>
                </a:path>
              </a:pathLst>
            </a:custGeom>
            <a:noFill/>
            <a:ln w="12700" cap="flat" cmpd="sng">
              <a:solidFill>
                <a:srgbClr val="126082"/>
              </a:solidFill>
              <a:prstDash val="solid"/>
              <a:miter lim="800000"/>
              <a:headEnd type="none" w="sm" len="sm"/>
              <a:tailEnd type="stealth" w="med" len="med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 txBox="1"/>
            <p:nvPr/>
          </p:nvSpPr>
          <p:spPr>
            <a:xfrm>
              <a:off x="5079831" y="2956025"/>
              <a:ext cx="355937" cy="44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700" tIns="0" rIns="1270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"/>
                <a:buFont typeface="Arial"/>
                <a:buNone/>
              </a:pPr>
              <a:endParaRPr sz="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7847548" y="1598632"/>
              <a:ext cx="1925463" cy="1155278"/>
            </a:xfrm>
            <a:prstGeom prst="rect">
              <a:avLst/>
            </a:prstGeom>
            <a:solidFill>
              <a:srgbClr val="126082"/>
            </a:solidFill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 txBox="1"/>
            <p:nvPr/>
          </p:nvSpPr>
          <p:spPr>
            <a:xfrm>
              <a:off x="7847548" y="1598632"/>
              <a:ext cx="1925463" cy="11552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4325" tIns="99025" rIns="94325" bIns="99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Arial"/>
                <a:buNone/>
              </a:pPr>
              <a:r>
                <a:rPr lang="en-US"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ESU</a:t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2666251" y="3728687"/>
              <a:ext cx="412256" cy="9144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w="12700" cap="flat" cmpd="sng">
              <a:solidFill>
                <a:srgbClr val="126082"/>
              </a:solidFill>
              <a:prstDash val="solid"/>
              <a:miter lim="800000"/>
              <a:headEnd type="none" w="sm" len="sm"/>
              <a:tailEnd type="stealth" w="med" len="med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 txBox="1"/>
            <p:nvPr/>
          </p:nvSpPr>
          <p:spPr>
            <a:xfrm>
              <a:off x="2861308" y="3772192"/>
              <a:ext cx="22142" cy="44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700" tIns="0" rIns="1270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"/>
                <a:buFont typeface="Arial"/>
                <a:buNone/>
              </a:pPr>
              <a:endParaRPr sz="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742587" y="3196767"/>
              <a:ext cx="1925463" cy="1155278"/>
            </a:xfrm>
            <a:prstGeom prst="rect">
              <a:avLst/>
            </a:prstGeom>
            <a:solidFill>
              <a:srgbClr val="126082"/>
            </a:solidFill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 txBox="1"/>
            <p:nvPr/>
          </p:nvSpPr>
          <p:spPr>
            <a:xfrm>
              <a:off x="742587" y="3196767"/>
              <a:ext cx="1925463" cy="11552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4325" tIns="99025" rIns="94325" bIns="99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Arial"/>
                <a:buNone/>
              </a:pPr>
              <a:r>
                <a:rPr lang="en-US"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Areva Hostel</a:t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3110907" y="3196767"/>
              <a:ext cx="1925463" cy="1155278"/>
            </a:xfrm>
            <a:prstGeom prst="rect">
              <a:avLst/>
            </a:prstGeom>
            <a:solidFill>
              <a:srgbClr val="126082"/>
            </a:solidFill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 txBox="1"/>
            <p:nvPr/>
          </p:nvSpPr>
          <p:spPr>
            <a:xfrm>
              <a:off x="3110907" y="3196767"/>
              <a:ext cx="1925463" cy="11552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4325" tIns="99025" rIns="94325" bIns="99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Arial"/>
                <a:buNone/>
              </a:pPr>
              <a:r>
                <a:rPr lang="en-US"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Republic Square </a:t>
              </a: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3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5" name="Google Shape;245;p13" descr="Изображение выглядит как текст, карта, атлас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 t="8983"/>
          <a:stretch/>
        </p:blipFill>
        <p:spPr>
          <a:xfrm>
            <a:off x="25" y="0"/>
            <a:ext cx="12191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4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1" name="Google Shape;251;p14"/>
          <p:cNvPicPr preferRelativeResize="0"/>
          <p:nvPr/>
        </p:nvPicPr>
        <p:blipFill rotWithShape="1">
          <a:blip r:embed="rId3">
            <a:alphaModFix/>
          </a:blip>
          <a:srcRect t="7995"/>
          <a:stretch/>
        </p:blipFill>
        <p:spPr>
          <a:xfrm>
            <a:off x="25" y="0"/>
            <a:ext cx="12191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5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15"/>
          <p:cNvPicPr preferRelativeResize="0"/>
          <p:nvPr/>
        </p:nvPicPr>
        <p:blipFill rotWithShape="1">
          <a:blip r:embed="rId3">
            <a:alphaModFix/>
          </a:blip>
          <a:srcRect t="8230" b="9"/>
          <a:stretch/>
        </p:blipFill>
        <p:spPr>
          <a:xfrm>
            <a:off x="25" y="0"/>
            <a:ext cx="12191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6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3" name="Google Shape;263;p16" descr="Изображение выглядит как карта, текст, атлас,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 t="8715" b="18"/>
          <a:stretch/>
        </p:blipFill>
        <p:spPr>
          <a:xfrm>
            <a:off x="25" y="0"/>
            <a:ext cx="12191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193</Words>
  <Application>Microsoft Office PowerPoint</Application>
  <PresentationFormat>Широкоэкранный</PresentationFormat>
  <Paragraphs>23</Paragraphs>
  <Slides>17</Slides>
  <Notes>17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17</vt:i4>
      </vt:variant>
    </vt:vector>
  </HeadingPairs>
  <TitlesOfParts>
    <vt:vector size="22" baseType="lpstr">
      <vt:lpstr>Quattrocento Sans</vt:lpstr>
      <vt:lpstr>Arial</vt:lpstr>
      <vt:lpstr>Play</vt:lpstr>
      <vt:lpstr>Тема Office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Harutyun Berberyan</dc:creator>
  <cp:lastModifiedBy>Harutyun Berberyan</cp:lastModifiedBy>
  <cp:revision>1</cp:revision>
  <dcterms:created xsi:type="dcterms:W3CDTF">2024-05-02T18:10:29Z</dcterms:created>
  <dcterms:modified xsi:type="dcterms:W3CDTF">2025-12-02T08:46:33Z</dcterms:modified>
</cp:coreProperties>
</file>